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1" r:id="rId4"/>
    <p:sldId id="263" r:id="rId5"/>
    <p:sldId id="265" r:id="rId6"/>
    <p:sldId id="267" r:id="rId7"/>
    <p:sldId id="284" r:id="rId8"/>
    <p:sldId id="281" r:id="rId9"/>
    <p:sldId id="287" r:id="rId10"/>
    <p:sldId id="353" r:id="rId11"/>
    <p:sldId id="291" r:id="rId12"/>
    <p:sldId id="354" r:id="rId13"/>
    <p:sldId id="295" r:id="rId14"/>
    <p:sldId id="298" r:id="rId15"/>
    <p:sldId id="301" r:id="rId16"/>
    <p:sldId id="304" r:id="rId17"/>
    <p:sldId id="307" r:id="rId18"/>
    <p:sldId id="310" r:id="rId19"/>
    <p:sldId id="314" r:id="rId20"/>
    <p:sldId id="349" r:id="rId21"/>
    <p:sldId id="348" r:id="rId22"/>
    <p:sldId id="350" r:id="rId23"/>
    <p:sldId id="351" r:id="rId24"/>
    <p:sldId id="352" r:id="rId25"/>
    <p:sldId id="355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6DE1B-4547-40BE-AF69-C7915D79671A}" type="datetimeFigureOut">
              <a:rPr lang="pt-BR" smtClean="0"/>
              <a:t>22/03/2016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D8275-A934-4D02-8CBF-C887FC5D26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3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D8275-A934-4D02-8CBF-C887FC5D262B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13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5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1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08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02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82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53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6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35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56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D9E3-DBE5-4787-9B2A-C7BF0398E090}" type="datetimeFigureOut">
              <a:rPr lang="es-ES" smtClean="0"/>
              <a:pPr/>
              <a:t>22/03/2016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94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6224" y="260648"/>
            <a:ext cx="7198568" cy="1800200"/>
          </a:xfrm>
        </p:spPr>
        <p:txBody>
          <a:bodyPr>
            <a:noAutofit/>
          </a:bodyPr>
          <a:lstStyle/>
          <a:p>
            <a:r>
              <a:rPr lang="es-ES" sz="2000" b="1" dirty="0">
                <a:solidFill>
                  <a:srgbClr val="FFFF00"/>
                </a:solidFill>
              </a:rPr>
              <a:t>UNIVERSIDADE ABERTA DO SUS</a:t>
            </a:r>
            <a:br>
              <a:rPr lang="es-ES" sz="2000" b="1" dirty="0">
                <a:solidFill>
                  <a:srgbClr val="FFFF00"/>
                </a:solidFill>
              </a:rPr>
            </a:br>
            <a:r>
              <a:rPr lang="es-ES" sz="2000" b="1" dirty="0">
                <a:solidFill>
                  <a:srgbClr val="FFFF00"/>
                </a:solidFill>
              </a:rPr>
              <a:t>UNIVERSIDADE FEDERAL DE PELOTAS</a:t>
            </a:r>
            <a:br>
              <a:rPr lang="es-ES" sz="2000" b="1" dirty="0">
                <a:solidFill>
                  <a:srgbClr val="FFFF00"/>
                </a:solidFill>
              </a:rPr>
            </a:br>
            <a:r>
              <a:rPr lang="pt-BR" sz="2000" b="1" dirty="0">
                <a:solidFill>
                  <a:srgbClr val="FFFF00"/>
                </a:solidFill>
              </a:rPr>
              <a:t>Especialização em Saúde da Família</a:t>
            </a:r>
            <a:br>
              <a:rPr lang="pt-BR" sz="2000" b="1" dirty="0">
                <a:solidFill>
                  <a:srgbClr val="FFFF00"/>
                </a:solidFill>
              </a:rPr>
            </a:br>
            <a:r>
              <a:rPr lang="pt-BR" sz="2000" b="1" dirty="0" smtClean="0">
                <a:solidFill>
                  <a:srgbClr val="FFFF00"/>
                </a:solidFill>
              </a:rPr>
              <a:t>Modalidade</a:t>
            </a:r>
            <a:r>
              <a:rPr lang="es-ES" sz="2000" b="1" dirty="0" smtClean="0">
                <a:solidFill>
                  <a:srgbClr val="FFFF00"/>
                </a:solidFill>
              </a:rPr>
              <a:t> </a:t>
            </a:r>
            <a:r>
              <a:rPr lang="es-ES" sz="2000" b="1" dirty="0">
                <a:solidFill>
                  <a:srgbClr val="FFFF00"/>
                </a:solidFill>
              </a:rPr>
              <a:t>à </a:t>
            </a:r>
            <a:r>
              <a:rPr lang="pt-BR" sz="2000" b="1" dirty="0" smtClean="0">
                <a:solidFill>
                  <a:srgbClr val="FFFF00"/>
                </a:solidFill>
              </a:rPr>
              <a:t>Distância</a:t>
            </a:r>
            <a:endParaRPr lang="pt-BR" sz="2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282762" cy="129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227687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FF00"/>
                </a:solidFill>
              </a:rPr>
              <a:t>Trabalho de Conclusão de </a:t>
            </a:r>
            <a:r>
              <a:rPr lang="pt-BR" sz="2400" b="1" dirty="0" smtClean="0">
                <a:solidFill>
                  <a:srgbClr val="FFFF00"/>
                </a:solidFill>
              </a:rPr>
              <a:t>Curso</a:t>
            </a:r>
          </a:p>
          <a:p>
            <a:pPr algn="ctr"/>
            <a:endParaRPr lang="pt-BR" sz="2400" b="1" dirty="0">
              <a:solidFill>
                <a:srgbClr val="FFFF00"/>
              </a:solidFill>
            </a:endParaRPr>
          </a:p>
          <a:p>
            <a:pPr algn="ctr"/>
            <a:r>
              <a:rPr lang="x-none" sz="2800" b="1">
                <a:solidFill>
                  <a:srgbClr val="FFFF00"/>
                </a:solidFill>
              </a:rPr>
              <a:t>Melhoria </a:t>
            </a:r>
            <a:r>
              <a:rPr lang="x-none" sz="2800" b="1" smtClean="0">
                <a:solidFill>
                  <a:srgbClr val="FFFF00"/>
                </a:solidFill>
              </a:rPr>
              <a:t>d</a:t>
            </a:r>
            <a:r>
              <a:rPr lang="pt-BR" sz="2800" b="1" dirty="0" smtClean="0">
                <a:solidFill>
                  <a:srgbClr val="FFFF00"/>
                </a:solidFill>
              </a:rPr>
              <a:t>a Atenção à Saúde da Criança de 0  a 72 meses na UBS Nossa Senhora das Graças Arvorezinha/RS</a:t>
            </a:r>
            <a:endParaRPr lang="es-ES" sz="2800" b="1" dirty="0">
              <a:solidFill>
                <a:srgbClr val="FFFF00"/>
              </a:solidFill>
            </a:endParaRPr>
          </a:p>
          <a:p>
            <a:pPr algn="ctr"/>
            <a:endParaRPr lang="pt-BR" sz="2400" b="1" dirty="0">
              <a:solidFill>
                <a:srgbClr val="FFFF00"/>
              </a:solidFill>
            </a:endParaRPr>
          </a:p>
          <a:p>
            <a:pPr algn="ctr"/>
            <a:r>
              <a:rPr lang="pt-BR" sz="2400" b="1" dirty="0">
                <a:solidFill>
                  <a:srgbClr val="FFFF00"/>
                </a:solidFill>
              </a:rPr>
              <a:t>Ernesto Ruiz </a:t>
            </a:r>
            <a:r>
              <a:rPr lang="pt-BR" sz="2400" b="1" dirty="0" err="1">
                <a:solidFill>
                  <a:srgbClr val="FFFF00"/>
                </a:solidFill>
              </a:rPr>
              <a:t>Pupo</a:t>
            </a:r>
            <a:endParaRPr lang="es-ES" sz="2400" b="1" dirty="0">
              <a:solidFill>
                <a:srgbClr val="FFFF00"/>
              </a:solidFill>
            </a:endParaRPr>
          </a:p>
          <a:p>
            <a:pPr algn="ctr"/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Pelotas, 2016</a:t>
            </a:r>
            <a:endParaRPr lang="es-E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rgbClr val="FFFF00"/>
                </a:solidFill>
              </a:rPr>
              <a:t>Meta 2.4:</a:t>
            </a:r>
            <a:r>
              <a:rPr lang="pt-BR" dirty="0">
                <a:solidFill>
                  <a:srgbClr val="FFFF00"/>
                </a:solidFill>
              </a:rPr>
              <a:t> Monitorar 100% das crianças com excesso de peso.</a:t>
            </a:r>
            <a:endParaRPr lang="es-ES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3000" dirty="0">
                <a:solidFill>
                  <a:srgbClr val="FFFF00"/>
                </a:solidFill>
              </a:rPr>
              <a:t>Todas as crianças com excesso de peso estão sendo monitoradas na unidade, recebem orientações nutricionais do profissional de </a:t>
            </a:r>
            <a:r>
              <a:rPr lang="pt-BR" sz="3000" dirty="0" smtClean="0">
                <a:solidFill>
                  <a:srgbClr val="FFFF00"/>
                </a:solidFill>
              </a:rPr>
              <a:t>nutrição</a:t>
            </a: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algn="just"/>
            <a:r>
              <a:rPr lang="pt-BR" b="1" dirty="0">
                <a:solidFill>
                  <a:srgbClr val="FFFF00"/>
                </a:solidFill>
              </a:rPr>
              <a:t>Meta 2.5:</a:t>
            </a:r>
            <a:r>
              <a:rPr lang="pt-BR" dirty="0">
                <a:solidFill>
                  <a:srgbClr val="FFFF00"/>
                </a:solidFill>
              </a:rPr>
              <a:t> Monitorar o desenvolvimento em 100% das crianças.</a:t>
            </a:r>
            <a:endParaRPr lang="es-ES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rgbClr val="FFFF00"/>
                </a:solidFill>
              </a:rPr>
              <a:t>Atingimos 100% de todas as crianças avaliadas em nosso projeto</a:t>
            </a:r>
            <a:endParaRPr lang="es-ES" sz="28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5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2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rgbClr val="FFFF00"/>
                </a:solidFill>
              </a:rPr>
              <a:t>Meta 2.6:</a:t>
            </a:r>
            <a:r>
              <a:rPr lang="pt-BR" sz="2400" dirty="0">
                <a:solidFill>
                  <a:srgbClr val="FFFF00"/>
                </a:solidFill>
              </a:rPr>
              <a:t> Vacinar 100% das crianças de acordo com a idade.</a:t>
            </a:r>
            <a:endParaRPr lang="es-ES" sz="24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Indicador 2.6 </a:t>
            </a:r>
            <a:r>
              <a:rPr lang="pt-BR" sz="2400" dirty="0">
                <a:solidFill>
                  <a:srgbClr val="FFFF00"/>
                </a:solidFill>
              </a:rPr>
              <a:t>P</a:t>
            </a:r>
            <a:r>
              <a:rPr lang="pt-BR" sz="2400" dirty="0" smtClean="0">
                <a:solidFill>
                  <a:srgbClr val="FFFF00"/>
                </a:solidFill>
              </a:rPr>
              <a:t>roporção </a:t>
            </a:r>
            <a:r>
              <a:rPr lang="pt-BR" sz="2400" dirty="0">
                <a:solidFill>
                  <a:srgbClr val="FFFF00"/>
                </a:solidFill>
              </a:rPr>
              <a:t>de crianças com vacinação em dia para a idade na unidade de saúde Nossa Senhora das Graças, 2015</a:t>
            </a:r>
            <a:endParaRPr lang="pt-BR" sz="2200" dirty="0">
              <a:solidFill>
                <a:srgbClr val="FFFF00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886400"/>
            <a:ext cx="8229600" cy="782960"/>
          </a:xfrm>
        </p:spPr>
        <p:txBody>
          <a:bodyPr>
            <a:noAutofit/>
          </a:bodyPr>
          <a:lstStyle/>
          <a:p>
            <a:pPr algn="l"/>
            <a:r>
              <a:rPr lang="pt-BR" sz="1800" dirty="0" smtClean="0">
                <a:solidFill>
                  <a:srgbClr val="FFFF00"/>
                </a:solidFill>
              </a:rPr>
              <a:t>Figura: </a:t>
            </a:r>
            <a:r>
              <a:rPr lang="pt-BR" sz="1800" dirty="0">
                <a:solidFill>
                  <a:srgbClr val="FFFF00"/>
                </a:solidFill>
              </a:rPr>
              <a:t>Gráfico da proporção de crianças com vacinação em dia para a idade na unidade de saúde Nossa Senhora das Graças, 2015</a:t>
            </a:r>
            <a:endParaRPr lang="pt-BR" sz="2000" dirty="0">
              <a:solidFill>
                <a:srgbClr val="FFFF00"/>
              </a:solidFill>
            </a:endParaRPr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222371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4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FF00"/>
                </a:solidFill>
              </a:rPr>
              <a:t>Meta 2.7:</a:t>
            </a:r>
            <a:r>
              <a:rPr lang="pt-BR" dirty="0">
                <a:solidFill>
                  <a:srgbClr val="FFFF00"/>
                </a:solidFill>
              </a:rPr>
              <a:t> Realizar suplementação de ferro em 100% das crianças de 6 a 24 meses.</a:t>
            </a:r>
            <a:endParaRPr lang="es-ES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600" dirty="0">
                <a:solidFill>
                  <a:srgbClr val="FFFF00"/>
                </a:solidFill>
              </a:rPr>
              <a:t>Todas as crianças receberam sulfato ferroso na faixa etária indicada. Assim, o percentual de crianças com suplementação de ferro com idade entre 0-24 meses é de 100</a:t>
            </a:r>
            <a:r>
              <a:rPr lang="pt-BR" sz="2600" dirty="0" smtClean="0">
                <a:solidFill>
                  <a:srgbClr val="FFFF00"/>
                </a:solidFill>
              </a:rPr>
              <a:t>%.</a:t>
            </a:r>
          </a:p>
          <a:p>
            <a:pPr marL="0" indent="0" algn="just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rgbClr val="FFFF00"/>
                </a:solidFill>
              </a:rPr>
              <a:t>Meta 2.8:</a:t>
            </a:r>
            <a:r>
              <a:rPr lang="pt-BR" dirty="0">
                <a:solidFill>
                  <a:srgbClr val="FFFF00"/>
                </a:solidFill>
              </a:rPr>
              <a:t> Realizar triagem auditiva em 100% das crianças.</a:t>
            </a:r>
            <a:endParaRPr lang="es-ES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600" dirty="0">
                <a:solidFill>
                  <a:srgbClr val="FFFF00"/>
                </a:solidFill>
              </a:rPr>
              <a:t>O percentual alcançado é de 100</a:t>
            </a:r>
            <a:r>
              <a:rPr lang="pt-BR" sz="2600" dirty="0" smtClean="0">
                <a:solidFill>
                  <a:srgbClr val="FFFF00"/>
                </a:solidFill>
              </a:rPr>
              <a:t>%, </a:t>
            </a:r>
            <a:r>
              <a:rPr lang="pt-BR" sz="2600" dirty="0">
                <a:solidFill>
                  <a:srgbClr val="FFFF00"/>
                </a:solidFill>
              </a:rPr>
              <a:t>o que está relacionado ao fato de este procedimento ser realizado no momento da alta hospitalar, sendo esta conduta adotada para todos os nascidos no hospital municipal.</a:t>
            </a:r>
          </a:p>
        </p:txBody>
      </p:sp>
    </p:spTree>
    <p:extLst>
      <p:ext uri="{BB962C8B-B14F-4D97-AF65-F5344CB8AC3E}">
        <p14:creationId xmlns:p14="http://schemas.microsoft.com/office/powerpoint/2010/main" val="49024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endParaRPr lang="pt-BR" sz="2800" b="1" dirty="0" smtClean="0">
              <a:solidFill>
                <a:srgbClr val="FFFF00"/>
              </a:solidFill>
            </a:endParaRPr>
          </a:p>
          <a:p>
            <a:r>
              <a:rPr lang="pt-BR" sz="2800" b="1" dirty="0" smtClean="0">
                <a:solidFill>
                  <a:srgbClr val="FFFF00"/>
                </a:solidFill>
              </a:rPr>
              <a:t>Meta </a:t>
            </a:r>
            <a:r>
              <a:rPr lang="pt-BR" sz="2800" b="1" dirty="0">
                <a:solidFill>
                  <a:srgbClr val="FFFF00"/>
                </a:solidFill>
              </a:rPr>
              <a:t>2.9: </a:t>
            </a:r>
            <a:r>
              <a:rPr lang="pt-BR" sz="2800" dirty="0">
                <a:solidFill>
                  <a:srgbClr val="FFFF00"/>
                </a:solidFill>
              </a:rPr>
              <a:t>Realizar teste do pezinho em 100% das crianças até 7 dias de vida.</a:t>
            </a:r>
            <a:endParaRPr lang="es-ES" sz="28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800" dirty="0" smtClean="0">
                <a:solidFill>
                  <a:srgbClr val="FFFF00"/>
                </a:solidFill>
              </a:rPr>
              <a:t>O </a:t>
            </a:r>
            <a:r>
              <a:rPr lang="pt-BR" sz="2800" dirty="0">
                <a:solidFill>
                  <a:srgbClr val="FFFF00"/>
                </a:solidFill>
              </a:rPr>
              <a:t>percentual obtido permite observar que 100% das crianças vinculadas a puericultura realizaram o teste do pezinho no período estabelecido pelo Ministério da </a:t>
            </a:r>
            <a:r>
              <a:rPr lang="pt-BR" sz="2800" dirty="0" smtClean="0">
                <a:solidFill>
                  <a:srgbClr val="FFFF00"/>
                </a:solidFill>
              </a:rPr>
              <a:t>Saúde.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99181"/>
            <a:ext cx="8856984" cy="22217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>
                <a:solidFill>
                  <a:srgbClr val="FFFF00"/>
                </a:solidFill>
              </a:rPr>
              <a:t>Meta 2.10:</a:t>
            </a:r>
            <a:r>
              <a:rPr lang="pt-BR" sz="2600" dirty="0">
                <a:solidFill>
                  <a:srgbClr val="FFFF00"/>
                </a:solidFill>
              </a:rPr>
              <a:t> Realizar avaliação da necessidade de atendimento odontológico em 100% das crianças de 6 a 72 meses de idade.</a:t>
            </a:r>
            <a:endParaRPr lang="es-ES" sz="2600" dirty="0">
              <a:solidFill>
                <a:srgbClr val="FFFF00"/>
              </a:solidFill>
            </a:endParaRPr>
          </a:p>
          <a:p>
            <a:pPr algn="just"/>
            <a:r>
              <a:rPr lang="pt-BR" sz="2600" b="1" dirty="0" smtClean="0">
                <a:solidFill>
                  <a:srgbClr val="FFFF00"/>
                </a:solidFill>
              </a:rPr>
              <a:t>Indicador 2.10 </a:t>
            </a:r>
            <a:r>
              <a:rPr lang="pt-BR" sz="2600" dirty="0">
                <a:solidFill>
                  <a:srgbClr val="FFFF00"/>
                </a:solidFill>
              </a:rPr>
              <a:t>proporção de crianças entre 6 e 72 meses com avaliação de necessidade de atendimento odontológico na unidade se saúde Nossa Senhora das Graças, 2015</a:t>
            </a:r>
            <a:r>
              <a:rPr lang="pt-BR" sz="2600" dirty="0" smtClean="0">
                <a:solidFill>
                  <a:srgbClr val="FFFF00"/>
                </a:solidFill>
              </a:rPr>
              <a:t>.</a:t>
            </a:r>
            <a:endParaRPr lang="es-ES" sz="2600" dirty="0">
              <a:solidFill>
                <a:srgbClr val="FFFF00"/>
              </a:solidFill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85192" y="6188276"/>
            <a:ext cx="8229600" cy="638944"/>
          </a:xfrm>
        </p:spPr>
        <p:txBody>
          <a:bodyPr>
            <a:noAutofit/>
          </a:bodyPr>
          <a:lstStyle/>
          <a:p>
            <a:pPr algn="just"/>
            <a:r>
              <a:rPr lang="pt-BR" sz="1800" dirty="0" smtClean="0">
                <a:solidFill>
                  <a:srgbClr val="FFFF00"/>
                </a:solidFill>
              </a:rPr>
              <a:t>Figura: </a:t>
            </a:r>
            <a:r>
              <a:rPr lang="pt-BR" sz="1800" dirty="0">
                <a:solidFill>
                  <a:srgbClr val="FFFF00"/>
                </a:solidFill>
              </a:rPr>
              <a:t>Gráfico da proporção de crianças entre 6 e 72 meses com avaliação de necessidade de atendimento odontológico na unidade se saúde Nossa Senhora das Graças, 2015.</a:t>
            </a:r>
            <a:endParaRPr lang="es-ES" sz="1800" dirty="0">
              <a:solidFill>
                <a:srgbClr val="FFFF00"/>
              </a:solidFill>
              <a:effectLst/>
            </a:endParaRPr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6912768" cy="346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6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2016223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Meta 2.11:</a:t>
            </a:r>
            <a:r>
              <a:rPr lang="pt-BR" sz="2400" dirty="0">
                <a:solidFill>
                  <a:srgbClr val="FFFF00"/>
                </a:solidFill>
              </a:rPr>
              <a:t> Realizar primeira consulta odontológica para 100% das crianças de 6 a 72 meses de idade</a:t>
            </a:r>
            <a:endParaRPr lang="es-ES" sz="2400" dirty="0">
              <a:solidFill>
                <a:srgbClr val="FFFF00"/>
              </a:solidFill>
            </a:endParaRPr>
          </a:p>
          <a:p>
            <a:r>
              <a:rPr lang="pt-BR" sz="2400" b="1" dirty="0" smtClean="0">
                <a:solidFill>
                  <a:srgbClr val="FFFF00"/>
                </a:solidFill>
              </a:rPr>
              <a:t>Indicador 2.11 </a:t>
            </a:r>
            <a:r>
              <a:rPr lang="pt-BR" sz="2400" dirty="0">
                <a:solidFill>
                  <a:srgbClr val="FFFF00"/>
                </a:solidFill>
              </a:rPr>
              <a:t>P</a:t>
            </a:r>
            <a:r>
              <a:rPr lang="pt-BR" sz="2400" dirty="0" smtClean="0">
                <a:solidFill>
                  <a:srgbClr val="FFFF00"/>
                </a:solidFill>
              </a:rPr>
              <a:t>roporção </a:t>
            </a:r>
            <a:r>
              <a:rPr lang="pt-BR" sz="2400" dirty="0">
                <a:solidFill>
                  <a:srgbClr val="FFFF00"/>
                </a:solidFill>
              </a:rPr>
              <a:t>de crianças de 6 a 72 meses com primeira consulta odontológica na unidade de saúde Nossa Senhora das Graças, 2015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07504" y="5949280"/>
            <a:ext cx="8856984" cy="710952"/>
          </a:xfrm>
        </p:spPr>
        <p:txBody>
          <a:bodyPr>
            <a:noAutofit/>
          </a:bodyPr>
          <a:lstStyle/>
          <a:p>
            <a:pPr algn="just"/>
            <a:r>
              <a:rPr lang="pt-BR" sz="1800" dirty="0" smtClean="0">
                <a:solidFill>
                  <a:srgbClr val="FFFF00"/>
                </a:solidFill>
              </a:rPr>
              <a:t>Figura: </a:t>
            </a:r>
            <a:r>
              <a:rPr lang="pt-BR" sz="1800" dirty="0">
                <a:solidFill>
                  <a:srgbClr val="FFFF00"/>
                </a:solidFill>
              </a:rPr>
              <a:t>Gráfico da proporção de crianças de 6 a 72 meses com primeira consulta odontológica na unidade de saúde Nossa Senhora das Graças, 2015.</a:t>
            </a:r>
            <a:r>
              <a:rPr lang="es-ES" sz="1800" dirty="0">
                <a:solidFill>
                  <a:srgbClr val="FFFF00"/>
                </a:solidFill>
              </a:rPr>
              <a:t/>
            </a:r>
            <a:br>
              <a:rPr lang="es-ES" sz="1800" dirty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>Fonte: Planilha de coleta de dados</a:t>
            </a:r>
            <a:r>
              <a:rPr lang="pt-BR" sz="1800" dirty="0" smtClean="0">
                <a:solidFill>
                  <a:srgbClr val="FFFF00"/>
                </a:solidFill>
              </a:rPr>
              <a:t>..</a:t>
            </a:r>
            <a:endParaRPr lang="es-ES" sz="1800" dirty="0">
              <a:solidFill>
                <a:srgbClr val="FFFF00"/>
              </a:solidFill>
              <a:effectLst/>
            </a:endParaRPr>
          </a:p>
        </p:txBody>
      </p:sp>
      <p:pic>
        <p:nvPicPr>
          <p:cNvPr id="512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741682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4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>
                <a:solidFill>
                  <a:srgbClr val="FFFF00"/>
                </a:solidFill>
              </a:rPr>
              <a:t>Objetivo 3:</a:t>
            </a:r>
            <a:r>
              <a:rPr lang="pt-BR" sz="2400" dirty="0">
                <a:solidFill>
                  <a:srgbClr val="FFFF00"/>
                </a:solidFill>
              </a:rPr>
              <a:t> Melhorar a adesão ao programa de Saúde da Criança.</a:t>
            </a:r>
            <a:endParaRPr lang="es-ES" sz="2400" dirty="0">
              <a:solidFill>
                <a:srgbClr val="FFFF00"/>
              </a:solidFill>
            </a:endParaRPr>
          </a:p>
          <a:p>
            <a:pPr algn="just"/>
            <a:r>
              <a:rPr lang="pt-BR" sz="2400" b="1" dirty="0">
                <a:solidFill>
                  <a:srgbClr val="FFFF00"/>
                </a:solidFill>
              </a:rPr>
              <a:t>Meta 3.1: </a:t>
            </a:r>
            <a:r>
              <a:rPr lang="pt-BR" sz="2400" dirty="0">
                <a:solidFill>
                  <a:srgbClr val="FFFF00"/>
                </a:solidFill>
              </a:rPr>
              <a:t>Fazer busca ativa de 100% das crianças faltosas às consultas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1º </a:t>
            </a:r>
            <a:r>
              <a:rPr lang="pt-BR" sz="2400" dirty="0">
                <a:solidFill>
                  <a:srgbClr val="FFFF00"/>
                </a:solidFill>
              </a:rPr>
              <a:t>mês 06 crianças faltaram a consulta, sendo 04 crianças na faixa etária de 0-24 meses, e 02 crianças na faixa etária de 25 – 72 meses;  </a:t>
            </a:r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2º mês </a:t>
            </a:r>
            <a:r>
              <a:rPr lang="pt-BR" sz="2400" dirty="0">
                <a:solidFill>
                  <a:srgbClr val="FFFF00"/>
                </a:solidFill>
              </a:rPr>
              <a:t>registrou-se a falta de 07 crianças à consulta, sendo 06 crianças na faixa etária de 0-24 meses, e 01 criança faltosa na faixa etária de 25-72 meses chegando a 13 </a:t>
            </a:r>
            <a:r>
              <a:rPr lang="pt-BR" sz="2400" dirty="0" smtClean="0">
                <a:solidFill>
                  <a:srgbClr val="FFFF00"/>
                </a:solidFill>
              </a:rPr>
              <a:t>crianças;</a:t>
            </a: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3º mês</a:t>
            </a:r>
            <a:r>
              <a:rPr lang="pt-BR" sz="2400" dirty="0">
                <a:solidFill>
                  <a:srgbClr val="FFFF00"/>
                </a:solidFill>
              </a:rPr>
              <a:t>, 07 crianças faltaram à consulta, sendo 05 crianças estavam na faixa etária de 0-24 meses, e 02 crianças faltosas na faixa etária de 25-72 meses atingindo-se assim 20 crianças. </a:t>
            </a:r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endParaRPr lang="pt-BR" sz="2400" dirty="0">
              <a:solidFill>
                <a:srgbClr val="FFFF00"/>
              </a:solidFill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Todas </a:t>
            </a:r>
            <a:r>
              <a:rPr lang="pt-BR" sz="2400" dirty="0">
                <a:solidFill>
                  <a:srgbClr val="FFFF00"/>
                </a:solidFill>
              </a:rPr>
              <a:t>as crianças faltosas foram resgatadas e tiveram a consulta reagendada em alguns casos para à mesma semana. Assim, atingiu-se 100% de busca aos faltosos, atingimos o percentual de 100%. </a:t>
            </a:r>
            <a:endParaRPr lang="es-ES" sz="2400" dirty="0">
              <a:solidFill>
                <a:srgbClr val="FFFF00"/>
              </a:solidFill>
            </a:endParaRPr>
          </a:p>
          <a:p>
            <a:pPr algn="just"/>
            <a:endParaRPr lang="es-E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250706"/>
          </a:xfrm>
        </p:spPr>
        <p:txBody>
          <a:bodyPr>
            <a:noAutofit/>
          </a:bodyPr>
          <a:lstStyle/>
          <a:p>
            <a:pPr algn="l"/>
            <a:r>
              <a:rPr lang="pt-BR" sz="2300" b="1" dirty="0">
                <a:solidFill>
                  <a:srgbClr val="FFFF00"/>
                </a:solidFill>
              </a:rPr>
              <a:t>O</a:t>
            </a:r>
            <a:r>
              <a:rPr lang="pt-BR" sz="2300" b="1" dirty="0" smtClean="0">
                <a:solidFill>
                  <a:srgbClr val="FFFF00"/>
                </a:solidFill>
              </a:rPr>
              <a:t>bjetivo </a:t>
            </a:r>
            <a:r>
              <a:rPr lang="pt-BR" sz="2300" b="1" dirty="0">
                <a:solidFill>
                  <a:srgbClr val="FFFF00"/>
                </a:solidFill>
              </a:rPr>
              <a:t>4:</a:t>
            </a:r>
            <a:r>
              <a:rPr lang="pt-BR" sz="2300" dirty="0">
                <a:solidFill>
                  <a:srgbClr val="FFFF00"/>
                </a:solidFill>
              </a:rPr>
              <a:t> Melhorar o registro das informações</a:t>
            </a:r>
            <a:r>
              <a:rPr lang="es-ES" sz="2300" dirty="0">
                <a:solidFill>
                  <a:srgbClr val="FFFF00"/>
                </a:solidFill>
              </a:rPr>
              <a:t/>
            </a:r>
            <a:br>
              <a:rPr lang="es-ES" sz="2300" dirty="0">
                <a:solidFill>
                  <a:srgbClr val="FFFF00"/>
                </a:solidFill>
              </a:rPr>
            </a:br>
            <a:r>
              <a:rPr lang="pt-BR" sz="2300" b="1" dirty="0">
                <a:solidFill>
                  <a:srgbClr val="FFFF00"/>
                </a:solidFill>
              </a:rPr>
              <a:t>Meta 4.1:</a:t>
            </a:r>
            <a:r>
              <a:rPr lang="pt-BR" sz="2300" dirty="0">
                <a:solidFill>
                  <a:srgbClr val="FFFF00"/>
                </a:solidFill>
              </a:rPr>
              <a:t> Manter registro na ficha de acompanhamento/espelho de 100% das crianças cadastradas no Programa Saúde da </a:t>
            </a:r>
            <a:r>
              <a:rPr lang="pt-BR" sz="2300" dirty="0" smtClean="0">
                <a:solidFill>
                  <a:srgbClr val="FFFF00"/>
                </a:solidFill>
              </a:rPr>
              <a:t>Criança.</a:t>
            </a:r>
            <a:br>
              <a:rPr lang="pt-BR" sz="2300" dirty="0" smtClean="0">
                <a:solidFill>
                  <a:srgbClr val="FFFF00"/>
                </a:solidFill>
              </a:rPr>
            </a:br>
            <a:r>
              <a:rPr lang="pt-BR" sz="2300" dirty="0">
                <a:solidFill>
                  <a:srgbClr val="FFFF00"/>
                </a:solidFill>
              </a:rPr>
              <a:t/>
            </a:r>
            <a:br>
              <a:rPr lang="pt-BR" sz="2300" dirty="0">
                <a:solidFill>
                  <a:srgbClr val="FFFF00"/>
                </a:solidFill>
              </a:rPr>
            </a:br>
            <a:r>
              <a:rPr lang="pt-BR" sz="2300" dirty="0" smtClean="0">
                <a:solidFill>
                  <a:srgbClr val="FFFF00"/>
                </a:solidFill>
              </a:rPr>
              <a:t>No </a:t>
            </a:r>
            <a:r>
              <a:rPr lang="pt-BR" sz="2300" dirty="0">
                <a:solidFill>
                  <a:srgbClr val="FFFF00"/>
                </a:solidFill>
              </a:rPr>
              <a:t>que diz respeito à proporção de crianças com registro atualizado, também atingimos o percentual de 100</a:t>
            </a:r>
            <a:r>
              <a:rPr lang="pt-BR" sz="2300" dirty="0" smtClean="0">
                <a:solidFill>
                  <a:srgbClr val="FFFF00"/>
                </a:solidFill>
              </a:rPr>
              <a:t>%. </a:t>
            </a:r>
            <a:br>
              <a:rPr lang="pt-BR" sz="2300" dirty="0" smtClean="0">
                <a:solidFill>
                  <a:srgbClr val="FFFF00"/>
                </a:solidFill>
              </a:rPr>
            </a:br>
            <a:r>
              <a:rPr lang="pt-BR" sz="2300" dirty="0" smtClean="0">
                <a:solidFill>
                  <a:srgbClr val="FFFF00"/>
                </a:solidFill>
              </a:rPr>
              <a:t>1º mês 76 crianças;</a:t>
            </a:r>
            <a:br>
              <a:rPr lang="pt-BR" sz="2300" dirty="0" smtClean="0">
                <a:solidFill>
                  <a:srgbClr val="FFFF00"/>
                </a:solidFill>
              </a:rPr>
            </a:br>
            <a:r>
              <a:rPr lang="pt-BR" sz="2300" dirty="0" smtClean="0">
                <a:solidFill>
                  <a:srgbClr val="FFFF00"/>
                </a:solidFill>
              </a:rPr>
              <a:t>2º mês 159 crianças;</a:t>
            </a:r>
            <a:br>
              <a:rPr lang="pt-BR" sz="2300" dirty="0" smtClean="0">
                <a:solidFill>
                  <a:srgbClr val="FFFF00"/>
                </a:solidFill>
              </a:rPr>
            </a:br>
            <a:r>
              <a:rPr lang="pt-BR" sz="2300" dirty="0" smtClean="0">
                <a:solidFill>
                  <a:srgbClr val="FFFF00"/>
                </a:solidFill>
              </a:rPr>
              <a:t>3º mês </a:t>
            </a:r>
            <a:r>
              <a:rPr lang="pt-BR" sz="2300" dirty="0">
                <a:solidFill>
                  <a:srgbClr val="FFFF00"/>
                </a:solidFill>
              </a:rPr>
              <a:t>248 crianças com registro </a:t>
            </a:r>
            <a:r>
              <a:rPr lang="pt-BR" sz="2300" dirty="0" smtClean="0">
                <a:solidFill>
                  <a:srgbClr val="FFFF00"/>
                </a:solidFill>
              </a:rPr>
              <a:t>atualizado.</a:t>
            </a:r>
            <a:br>
              <a:rPr lang="pt-BR" sz="2300" dirty="0" smtClean="0">
                <a:solidFill>
                  <a:srgbClr val="FFFF00"/>
                </a:solidFill>
              </a:rPr>
            </a:br>
            <a:r>
              <a:rPr lang="pt-BR" sz="2300" dirty="0">
                <a:solidFill>
                  <a:srgbClr val="FFFF00"/>
                </a:solidFill>
              </a:rPr>
              <a:t/>
            </a:r>
            <a:br>
              <a:rPr lang="pt-BR" sz="2300" dirty="0">
                <a:solidFill>
                  <a:srgbClr val="FFFF00"/>
                </a:solidFill>
              </a:rPr>
            </a:br>
            <a:r>
              <a:rPr lang="pt-BR" sz="2300" dirty="0" smtClean="0">
                <a:solidFill>
                  <a:srgbClr val="FFFF00"/>
                </a:solidFill>
              </a:rPr>
              <a:t>O </a:t>
            </a:r>
            <a:r>
              <a:rPr lang="pt-BR" sz="2300" dirty="0">
                <a:solidFill>
                  <a:srgbClr val="FFFF00"/>
                </a:solidFill>
              </a:rPr>
              <a:t>que foi possível pela disponibilidade da equipe em preencher todos os registros necessários ao acompanhamento da criança nas diversas modalidades de atendimento a que foram submetidas na unidade de saúde, desde a avaliação e orientação nutricional de acordo com a demanda, como as avaliações odontológicas, a vacinação as medidas antropométricas, todos os registros foram favorecidos pela utilização das fichas espelho utilizadas</a:t>
            </a:r>
            <a:r>
              <a:rPr lang="pt-BR" sz="2300" dirty="0" smtClean="0">
                <a:solidFill>
                  <a:srgbClr val="FFFF00"/>
                </a:solidFill>
              </a:rPr>
              <a:t>.</a:t>
            </a:r>
            <a:endParaRPr lang="pt-BR" sz="2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264696"/>
          </a:xfrm>
        </p:spPr>
        <p:txBody>
          <a:bodyPr>
            <a:normAutofit/>
          </a:bodyPr>
          <a:lstStyle/>
          <a:p>
            <a:pPr algn="just"/>
            <a:endParaRPr lang="pt-BR" sz="2400" b="1" dirty="0" smtClean="0">
              <a:solidFill>
                <a:srgbClr val="FFFF00"/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FFFF00"/>
                </a:solidFill>
              </a:rPr>
              <a:t>Meta </a:t>
            </a:r>
            <a:r>
              <a:rPr lang="pt-BR" sz="2400" b="1" dirty="0">
                <a:solidFill>
                  <a:srgbClr val="FFFF00"/>
                </a:solidFill>
              </a:rPr>
              <a:t>5.1:</a:t>
            </a:r>
            <a:r>
              <a:rPr lang="pt-BR" sz="2400" dirty="0">
                <a:solidFill>
                  <a:srgbClr val="FFFF00"/>
                </a:solidFill>
              </a:rPr>
              <a:t> Realizar avaliação de risco em 100% das crianças cadastradas no Programa Saúde da Criança.</a:t>
            </a:r>
            <a:endParaRPr lang="es-ES" sz="2400" dirty="0">
              <a:solidFill>
                <a:srgbClr val="FFFF00"/>
              </a:solidFill>
            </a:endParaRPr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A </a:t>
            </a:r>
            <a:r>
              <a:rPr lang="pt-BR" sz="2400" dirty="0">
                <a:solidFill>
                  <a:srgbClr val="FFFF00"/>
                </a:solidFill>
              </a:rPr>
              <a:t>meta referida mostrou-se estável durante a intervenção, com registro percentual de 100% de avaliação de risco às crianças residentes na área de abrangência da unidade, o que corresponde a 76 crianças no primeiro mês de intervenção; 159 crianças ao final do segundo mês e 248 crianças ao final do terceiro mês. A realização da avaliação de risco integra a rotina dos serviços em puericultura na unidade Nossa Senhora das Graças. </a:t>
            </a:r>
            <a:endParaRPr lang="es-ES" sz="24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81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3744416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solidFill>
                  <a:srgbClr val="FFFF00"/>
                </a:solidFill>
              </a:rPr>
              <a:t>Objetivo 6:</a:t>
            </a:r>
            <a:r>
              <a:rPr lang="pt-BR" sz="2800" dirty="0">
                <a:solidFill>
                  <a:srgbClr val="FFFF00"/>
                </a:solidFill>
              </a:rPr>
              <a:t> Promover a saúde das crianças</a:t>
            </a:r>
            <a:endParaRPr lang="es-ES" sz="2800" dirty="0">
              <a:solidFill>
                <a:srgbClr val="FFFF00"/>
              </a:solidFill>
            </a:endParaRPr>
          </a:p>
          <a:p>
            <a:pPr algn="just"/>
            <a:r>
              <a:rPr lang="pt-BR" sz="2800" b="1" dirty="0">
                <a:solidFill>
                  <a:srgbClr val="FFFF00"/>
                </a:solidFill>
              </a:rPr>
              <a:t>Meta 6.1:</a:t>
            </a:r>
            <a:r>
              <a:rPr lang="pt-BR" sz="2800" dirty="0">
                <a:solidFill>
                  <a:srgbClr val="FFFF00"/>
                </a:solidFill>
              </a:rPr>
              <a:t> Dar orientações para prevenir acidentes na infância em 100% das consultas programáticas</a:t>
            </a:r>
            <a:r>
              <a:rPr lang="pt-BR" sz="28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solidFill>
                <a:srgbClr val="FFFF00"/>
              </a:solidFill>
              <a:effectLst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Relacionado ao objetivo 6 estão quatro temas de primordial importância  na promoção da saúde da criança, observando que todas as mães recebem orientações com relação a prevenção de acidentes na infância</a:t>
            </a:r>
            <a:endParaRPr lang="es-ES" sz="24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64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FFFF00"/>
                </a:solidFill>
              </a:rPr>
              <a:t>O Municipio de </a:t>
            </a:r>
            <a:r>
              <a:rPr lang="es-ES" sz="3600" dirty="0" err="1" smtClean="0">
                <a:solidFill>
                  <a:srgbClr val="FFFF00"/>
                </a:solidFill>
              </a:rPr>
              <a:t>Arvorezinha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Localizado ao nordeste do Rio Grande do Sul;</a:t>
            </a:r>
          </a:p>
          <a:p>
            <a:pPr algn="just"/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10.225 habitantes (SENSO- IBGE 2010);</a:t>
            </a:r>
          </a:p>
          <a:p>
            <a:pPr algn="just"/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População rural 3.952 habitantes/ população urbana 6.283 habitantes;</a:t>
            </a:r>
          </a:p>
          <a:p>
            <a:pPr algn="just"/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Possui 2 UBS com 3 ESF;</a:t>
            </a:r>
          </a:p>
          <a:p>
            <a:pPr algn="just"/>
            <a:endParaRPr lang="pt-BR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Possui Hospital Geral para primeiros atendimentos e cirurgias eletivas;</a:t>
            </a:r>
          </a:p>
          <a:p>
            <a:pPr algn="just"/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Centros de Referencia para especialidades: Porto Alegre, Passo Fundo e Lajeado;</a:t>
            </a:r>
          </a:p>
          <a:p>
            <a:pPr algn="just"/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Município economicamente baseado no cultivo e produção de erva-mate;</a:t>
            </a:r>
            <a:endParaRPr lang="pt-BR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851" y="2591547"/>
            <a:ext cx="324036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680520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rgbClr val="FFFF00"/>
                </a:solidFill>
              </a:rPr>
              <a:t>A intervenção realizada na UBS Nossa Senhora das Graças promoveu a ampliação da cobertura da atenção à saúde da Criança, a vinculação de avaliações </a:t>
            </a:r>
            <a:r>
              <a:rPr lang="pt-BR" sz="2800" dirty="0" smtClean="0">
                <a:solidFill>
                  <a:srgbClr val="FFFF00"/>
                </a:solidFill>
              </a:rPr>
              <a:t>odontológicas</a:t>
            </a:r>
          </a:p>
          <a:p>
            <a:pPr algn="just"/>
            <a:endParaRPr lang="pt-BR" sz="2800" dirty="0" smtClean="0">
              <a:solidFill>
                <a:srgbClr val="FFFF00"/>
              </a:solidFill>
            </a:endParaRPr>
          </a:p>
          <a:p>
            <a:pPr algn="just"/>
            <a:r>
              <a:rPr lang="pt-BR" sz="2800" dirty="0">
                <a:solidFill>
                  <a:srgbClr val="FFFF00"/>
                </a:solidFill>
              </a:rPr>
              <a:t>A equipe mostrou-se receptiva às propostas, as ações de qualificação proporcionaram momentos de significativa troca e ampliação de conhecimentos, sendo abordados assuntos importantes referentes a saúde da criança</a:t>
            </a:r>
          </a:p>
        </p:txBody>
      </p:sp>
    </p:spTree>
    <p:extLst>
      <p:ext uri="{BB962C8B-B14F-4D97-AF65-F5344CB8AC3E}">
        <p14:creationId xmlns:p14="http://schemas.microsoft.com/office/powerpoint/2010/main" val="1898919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>
                <a:solidFill>
                  <a:srgbClr val="FFFF00"/>
                </a:solidFill>
              </a:rPr>
              <a:t>O processo de intervenção na ampliação da cobertura do programa saúde da criança mobilizou a participação do médico generalista nas consultas de puericultura, que eram realizadas exclusivamente pelo profissional de enfermagem na população com faixa etária de 0-24 </a:t>
            </a:r>
            <a:r>
              <a:rPr lang="pt-BR" sz="2800" dirty="0" smtClean="0">
                <a:solidFill>
                  <a:srgbClr val="FFFF00"/>
                </a:solidFill>
              </a:rPr>
              <a:t>meses.</a:t>
            </a:r>
          </a:p>
          <a:p>
            <a:pPr algn="just"/>
            <a:endParaRPr lang="pt-BR" sz="2800" dirty="0" smtClean="0">
              <a:solidFill>
                <a:srgbClr val="FFFF00"/>
              </a:solidFill>
            </a:endParaRPr>
          </a:p>
          <a:p>
            <a:pPr algn="just"/>
            <a:r>
              <a:rPr lang="pt-BR" sz="2800" dirty="0">
                <a:solidFill>
                  <a:srgbClr val="FFFF00"/>
                </a:solidFill>
              </a:rPr>
              <a:t>Avaliar o impacto da intervenção na comunidade ainda não é possível com toda profundidade, mas, de modo geral, observou-se boa aceitação da </a:t>
            </a:r>
            <a:r>
              <a:rPr lang="pt-BR" sz="2800" dirty="0" smtClean="0">
                <a:solidFill>
                  <a:srgbClr val="FFFF00"/>
                </a:solidFill>
              </a:rPr>
              <a:t>população.</a:t>
            </a:r>
          </a:p>
        </p:txBody>
      </p:sp>
    </p:spTree>
    <p:extLst>
      <p:ext uri="{BB962C8B-B14F-4D97-AF65-F5344CB8AC3E}">
        <p14:creationId xmlns:p14="http://schemas.microsoft.com/office/powerpoint/2010/main" val="3092631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176464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rgbClr val="FFFF00"/>
                </a:solidFill>
              </a:rPr>
              <a:t>O processo de intervenção ocorreu satisfatoriamente, os indicadores que ainda não atingiram o percentual ideal foram melhorados na medida do </a:t>
            </a:r>
            <a:r>
              <a:rPr lang="pt-BR" sz="2800" dirty="0" smtClean="0">
                <a:solidFill>
                  <a:srgbClr val="FFFF00"/>
                </a:solidFill>
              </a:rPr>
              <a:t>possível.</a:t>
            </a:r>
          </a:p>
          <a:p>
            <a:pPr algn="just"/>
            <a:endParaRPr lang="pt-BR" sz="2800" dirty="0" smtClean="0">
              <a:solidFill>
                <a:srgbClr val="FFFF00"/>
              </a:solidFill>
            </a:endParaRPr>
          </a:p>
          <a:p>
            <a:pPr algn="just"/>
            <a:r>
              <a:rPr lang="pt-BR" sz="2800" dirty="0">
                <a:solidFill>
                  <a:srgbClr val="FFFF00"/>
                </a:solidFill>
              </a:rPr>
              <a:t>A ampliação do programa saúde da criança foi efetivada através do processo de intervenção, já está incorporada a rotina da unidade e já é de conhecimento da </a:t>
            </a:r>
            <a:r>
              <a:rPr lang="pt-BR" sz="2800" dirty="0" smtClean="0">
                <a:solidFill>
                  <a:srgbClr val="FFFF00"/>
                </a:solidFill>
              </a:rPr>
              <a:t>população.</a:t>
            </a:r>
            <a:endParaRPr lang="pt-BR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58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2304256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rgbClr val="FFFF00"/>
                </a:solidFill>
              </a:rPr>
              <a:t>Com relação a intervenção no processo de ampliação do programa saúde da criança na unidade básica de saúde Nossa Senhora das Graças considera-se que o serviço encontra-se organizado para o funcionamento </a:t>
            </a:r>
            <a:r>
              <a:rPr lang="pt-BR" sz="2800" dirty="0" smtClean="0">
                <a:solidFill>
                  <a:srgbClr val="FFFF00"/>
                </a:solidFill>
              </a:rPr>
              <a:t>adequado.</a:t>
            </a:r>
          </a:p>
        </p:txBody>
      </p:sp>
    </p:spTree>
    <p:extLst>
      <p:ext uri="{BB962C8B-B14F-4D97-AF65-F5344CB8AC3E}">
        <p14:creationId xmlns:p14="http://schemas.microsoft.com/office/powerpoint/2010/main" val="3522836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Reflexão crítica sobre seu processo pessoal de aprendizagem 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68052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Aprofundamento </a:t>
            </a:r>
            <a:r>
              <a:rPr lang="pt-BR" sz="2400" dirty="0">
                <a:solidFill>
                  <a:srgbClr val="FFFF00"/>
                </a:solidFill>
              </a:rPr>
              <a:t>de conhecimentos da rotina </a:t>
            </a:r>
            <a:r>
              <a:rPr lang="pt-BR" sz="2400" dirty="0" smtClean="0">
                <a:solidFill>
                  <a:srgbClr val="FFFF00"/>
                </a:solidFill>
              </a:rPr>
              <a:t>prática </a:t>
            </a:r>
            <a:r>
              <a:rPr lang="pt-BR" sz="2400" dirty="0">
                <a:solidFill>
                  <a:srgbClr val="FFFF00"/>
                </a:solidFill>
              </a:rPr>
              <a:t>no serviço de saúde em que estou inserido, bem como maior integração com o sistema de saúde vigente e as demandas apresentadas pela </a:t>
            </a:r>
            <a:r>
              <a:rPr lang="pt-BR" sz="2400" dirty="0" smtClean="0">
                <a:solidFill>
                  <a:srgbClr val="FFFF00"/>
                </a:solidFill>
              </a:rPr>
              <a:t>população;</a:t>
            </a:r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Importância</a:t>
            </a:r>
            <a:r>
              <a:rPr lang="pt-BR" sz="2400" dirty="0">
                <a:solidFill>
                  <a:srgbClr val="FFFF00"/>
                </a:solidFill>
              </a:rPr>
              <a:t>, em caráter pedagógico </a:t>
            </a:r>
            <a:r>
              <a:rPr lang="pt-BR" sz="2400" dirty="0" smtClean="0">
                <a:solidFill>
                  <a:srgbClr val="FFFF00"/>
                </a:solidFill>
              </a:rPr>
              <a:t>da </a:t>
            </a:r>
            <a:r>
              <a:rPr lang="pt-BR" sz="2400" dirty="0">
                <a:solidFill>
                  <a:srgbClr val="FFFF00"/>
                </a:solidFill>
              </a:rPr>
              <a:t>realização do Teste de Qualificação Cognitiva, com abordagem de diversos </a:t>
            </a:r>
            <a:r>
              <a:rPr lang="pt-BR" sz="2400" dirty="0" smtClean="0">
                <a:solidFill>
                  <a:srgbClr val="FFFF00"/>
                </a:solidFill>
              </a:rPr>
              <a:t>temas;</a:t>
            </a:r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Aproximação </a:t>
            </a:r>
            <a:r>
              <a:rPr lang="pt-BR" sz="2400" dirty="0">
                <a:solidFill>
                  <a:srgbClr val="FFFF00"/>
                </a:solidFill>
              </a:rPr>
              <a:t>da equipe e um movimento de mudança na percepção do trabalho multidisciplinar, bem como o fortalecimento do vínculo com a população atendida na valorização e qualificação dos serviços na atenção primaria à saúde.</a:t>
            </a:r>
          </a:p>
          <a:p>
            <a:pPr algn="just"/>
            <a:endParaRPr lang="pt-BR" sz="2400" dirty="0">
              <a:solidFill>
                <a:srgbClr val="FFFF00"/>
              </a:solidFill>
            </a:endParaRPr>
          </a:p>
          <a:p>
            <a:pPr algn="just"/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10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988840"/>
            <a:ext cx="4644008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OBRIGADO!!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2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UBS Nossa Senhora das Graças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População de 3.898 usuários</a:t>
            </a:r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População rural e urbana;</a:t>
            </a:r>
          </a:p>
          <a:p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médicos generalistas, 2 </a:t>
            </a:r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odontólogos, </a:t>
            </a:r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enfermeiros, 1 técnico em enfermagem, 1 auxiliar de odontologia, 1 recepcionista, 1 digitador, 8 agentes comunitários de saúde e 1 auxiliar de serviços gerais;</a:t>
            </a:r>
          </a:p>
          <a:p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NAAB – profissionais da psicologia, fonoaudiologia, educação física e nutrição;</a:t>
            </a:r>
          </a:p>
          <a:p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Sala exclusiva para vacinação;</a:t>
            </a:r>
          </a:p>
          <a:p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 consultórios médicos e 2 consultórios </a:t>
            </a:r>
            <a:r>
              <a:rPr lang="pt-BR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odontológicos;</a:t>
            </a:r>
            <a:endParaRPr lang="pt-BR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Atende em regime de agendamento de consultas e acolhimento à demanda espontânea;</a:t>
            </a:r>
          </a:p>
          <a:p>
            <a:endParaRPr lang="es-E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7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00"/>
                </a:solidFill>
              </a:rPr>
              <a:t>Situação da ação programática antes da intervenção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Autofit/>
          </a:bodyPr>
          <a:lstStyle/>
          <a:p>
            <a:pPr algn="just"/>
            <a:endParaRPr lang="es-ES" sz="2800" dirty="0" smtClean="0">
              <a:solidFill>
                <a:srgbClr val="FFFF00"/>
              </a:solidFill>
            </a:endParaRPr>
          </a:p>
          <a:p>
            <a:pPr algn="just"/>
            <a:r>
              <a:rPr lang="pt-BR" sz="2800" dirty="0">
                <a:solidFill>
                  <a:srgbClr val="FFFF00"/>
                </a:solidFill>
              </a:rPr>
              <a:t>Programa Saúde da Criança com atendimento para crianças de 0-24 meses;</a:t>
            </a:r>
          </a:p>
          <a:p>
            <a:pPr algn="just"/>
            <a:r>
              <a:rPr lang="pt-BR" sz="2800" dirty="0">
                <a:solidFill>
                  <a:srgbClr val="FFFF00"/>
                </a:solidFill>
              </a:rPr>
              <a:t>Crianças de 25-72 meses sem acompanhamento de puericultura;</a:t>
            </a:r>
          </a:p>
          <a:p>
            <a:pPr algn="just"/>
            <a:r>
              <a:rPr lang="pt-BR" sz="2800" dirty="0">
                <a:solidFill>
                  <a:srgbClr val="FFFF00"/>
                </a:solidFill>
              </a:rPr>
              <a:t>Crianças de 6-72 meses sem avaliação odontológica; </a:t>
            </a:r>
          </a:p>
          <a:p>
            <a:pPr algn="just"/>
            <a:r>
              <a:rPr lang="pt-BR" sz="2800" dirty="0">
                <a:solidFill>
                  <a:srgbClr val="FFFF00"/>
                </a:solidFill>
              </a:rPr>
              <a:t>Não </a:t>
            </a:r>
            <a:r>
              <a:rPr lang="pt-BR" sz="2800" dirty="0" smtClean="0">
                <a:solidFill>
                  <a:srgbClr val="FFFF00"/>
                </a:solidFill>
              </a:rPr>
              <a:t>se realizavam </a:t>
            </a:r>
            <a:r>
              <a:rPr lang="pt-BR" sz="2800" dirty="0">
                <a:solidFill>
                  <a:srgbClr val="FFFF00"/>
                </a:solidFill>
              </a:rPr>
              <a:t>ações de qualificação na equipe;</a:t>
            </a:r>
          </a:p>
          <a:p>
            <a:pPr algn="just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3694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Objetivo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636912"/>
            <a:ext cx="7560840" cy="1684783"/>
          </a:xfrm>
          <a:solidFill>
            <a:srgbClr val="0070C0"/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FF00"/>
                </a:solidFill>
              </a:rPr>
              <a:t>Melhorar a saúde da criança na atenção básica na área de abrangência da UBS Nossa Senhora das Graças no município de </a:t>
            </a:r>
            <a:r>
              <a:rPr lang="pt-BR" dirty="0" err="1">
                <a:solidFill>
                  <a:srgbClr val="FFFF00"/>
                </a:solidFill>
              </a:rPr>
              <a:t>Arvorezinha-RS</a:t>
            </a:r>
            <a:endParaRPr lang="pt-BR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92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Ações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Monitoramento e Avaliação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Organização e Gestão do Serviço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Engajamento Público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Qualificação da Prática Clínica</a:t>
            </a:r>
          </a:p>
          <a:p>
            <a:pPr marL="0" indent="0" algn="just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Monitoramento das ações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Material, cadastro, protocolo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Busca ativa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Orientações à comunidade – estilos saudáveis de vida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Capacitação da equipe</a:t>
            </a:r>
          </a:p>
          <a:p>
            <a:pPr algn="just"/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1872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rgbClr val="FFFF00"/>
                </a:solidFill>
              </a:rPr>
              <a:t>Objetivo </a:t>
            </a:r>
            <a:r>
              <a:rPr lang="pt-BR" sz="2000" b="1" dirty="0" smtClean="0">
                <a:solidFill>
                  <a:srgbClr val="FFFF00"/>
                </a:solidFill>
              </a:rPr>
              <a:t>01</a:t>
            </a:r>
            <a:r>
              <a:rPr lang="pt-BR" sz="2000" dirty="0" smtClean="0">
                <a:solidFill>
                  <a:srgbClr val="FFFF00"/>
                </a:solidFill>
              </a:rPr>
              <a:t>: </a:t>
            </a:r>
            <a:r>
              <a:rPr lang="pt-BR" sz="2000" dirty="0">
                <a:solidFill>
                  <a:srgbClr val="FFFF00"/>
                </a:solidFill>
              </a:rPr>
              <a:t>Ampliar a cobertura do Programa de Saúde da Criança.</a:t>
            </a:r>
            <a:endParaRPr lang="es-ES" sz="20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000" b="1" dirty="0" smtClean="0">
                <a:solidFill>
                  <a:srgbClr val="FFFF00"/>
                </a:solidFill>
              </a:rPr>
              <a:t>Meta 1.1 </a:t>
            </a:r>
            <a:r>
              <a:rPr lang="pt-BR" sz="2000" dirty="0">
                <a:solidFill>
                  <a:srgbClr val="FFFF00"/>
                </a:solidFill>
              </a:rPr>
              <a:t>Ampliar a cobertura da atenção à saúde para 80% das crianças entre zero e 72 meses pertencentes à área de abrangência da unidade de saúde. </a:t>
            </a:r>
            <a:endParaRPr lang="pt-BR" sz="20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000" b="1" dirty="0" smtClean="0">
                <a:solidFill>
                  <a:srgbClr val="FFFF00"/>
                </a:solidFill>
              </a:rPr>
              <a:t>Indicador 1.1</a:t>
            </a:r>
            <a:r>
              <a:rPr lang="pt-BR" sz="2000" dirty="0">
                <a:solidFill>
                  <a:srgbClr val="FFFF00"/>
                </a:solidFill>
              </a:rPr>
              <a:t> proporção de crianças entre zero e 72 meses inscritas no programa da unidade de saúde Nossa Senhora das Graças, 2015</a:t>
            </a:r>
            <a:endParaRPr lang="pt-BR" sz="20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602128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Figura: </a:t>
            </a:r>
            <a:r>
              <a:rPr lang="pt-BR" dirty="0">
                <a:solidFill>
                  <a:srgbClr val="FFFF00"/>
                </a:solidFill>
              </a:rPr>
              <a:t>Gráfico da proporção de crianças entre zero e 72 meses inscritas no programa da unidade de saúde Nossa Senhora das Graças, 2015</a:t>
            </a: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0"/>
            <a:ext cx="715384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0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78296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FF00"/>
                </a:solidFill>
              </a:rPr>
              <a:t>Objetivos, Metas e Resultados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559221"/>
            <a:ext cx="8229600" cy="20056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rgbClr val="FFFF00"/>
                </a:solidFill>
              </a:rPr>
              <a:t>O</a:t>
            </a:r>
            <a:r>
              <a:rPr lang="pt-BR" sz="2400" b="1" dirty="0" smtClean="0">
                <a:solidFill>
                  <a:srgbClr val="FFFF00"/>
                </a:solidFill>
              </a:rPr>
              <a:t>bjetivo </a:t>
            </a:r>
            <a:r>
              <a:rPr lang="pt-BR" sz="2400" b="1" dirty="0">
                <a:solidFill>
                  <a:srgbClr val="FFFF00"/>
                </a:solidFill>
              </a:rPr>
              <a:t>2:</a:t>
            </a:r>
            <a:r>
              <a:rPr lang="pt-BR" sz="2400" dirty="0">
                <a:solidFill>
                  <a:srgbClr val="FFFF00"/>
                </a:solidFill>
              </a:rPr>
              <a:t>  Melhorar a qualidade do atendimento à criança.</a:t>
            </a:r>
            <a:endParaRPr lang="pt-BR" sz="21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Meta 2.1 </a:t>
            </a:r>
            <a:r>
              <a:rPr lang="pt-BR" sz="2100" dirty="0">
                <a:solidFill>
                  <a:srgbClr val="FFFF00"/>
                </a:solidFill>
              </a:rPr>
              <a:t>Ampliar a cobertura da atenção à saúde para 80% das crianças entre zero e 72 meses pertencentes à área de abrangência da unidade de saúde</a:t>
            </a:r>
            <a:endParaRPr lang="pt-BR" sz="21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Indicador 2.1 P</a:t>
            </a:r>
            <a:r>
              <a:rPr lang="pt-BR" sz="2100" dirty="0" smtClean="0">
                <a:solidFill>
                  <a:srgbClr val="FFFF00"/>
                </a:solidFill>
              </a:rPr>
              <a:t>roporção crianças</a:t>
            </a:r>
            <a:r>
              <a:rPr lang="pt-BR" sz="2100" dirty="0">
                <a:solidFill>
                  <a:srgbClr val="FFFF00"/>
                </a:solidFill>
              </a:rPr>
              <a:t> </a:t>
            </a:r>
            <a:r>
              <a:rPr lang="pt-BR" sz="2400" dirty="0" smtClean="0">
                <a:solidFill>
                  <a:srgbClr val="FFFF00"/>
                </a:solidFill>
              </a:rPr>
              <a:t>inscritas </a:t>
            </a:r>
            <a:r>
              <a:rPr lang="pt-BR" sz="2400" dirty="0">
                <a:solidFill>
                  <a:srgbClr val="FFFF00"/>
                </a:solidFill>
              </a:rPr>
              <a:t>no programa</a:t>
            </a:r>
            <a:endParaRPr lang="pt-BR" sz="2200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91363" y="61653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Figura </a:t>
            </a:r>
            <a:r>
              <a:rPr lang="pt-BR" dirty="0" smtClean="0">
                <a:solidFill>
                  <a:srgbClr val="FFFF00"/>
                </a:solidFill>
              </a:rPr>
              <a:t>: </a:t>
            </a:r>
            <a:r>
              <a:rPr lang="pt-BR" dirty="0">
                <a:solidFill>
                  <a:srgbClr val="FFFF00"/>
                </a:solidFill>
              </a:rPr>
              <a:t>Gráfico da proporção de crianças com primeira consulta na primeira semana de vida na unidade de saúde Nossa Senhora das Graças, 2015</a:t>
            </a:r>
            <a:r>
              <a:rPr lang="pt-BR" dirty="0" smtClean="0">
                <a:solidFill>
                  <a:srgbClr val="FFFF00"/>
                </a:solidFill>
              </a:rPr>
              <a:t>.</a:t>
            </a:r>
            <a:endParaRPr lang="es-ES" dirty="0">
              <a:solidFill>
                <a:srgbClr val="FFFF00"/>
              </a:solidFill>
              <a:effectLst/>
            </a:endParaRPr>
          </a:p>
        </p:txBody>
      </p:sp>
      <p:pic>
        <p:nvPicPr>
          <p:cNvPr id="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662473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0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445624" cy="6336704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>
                <a:solidFill>
                  <a:srgbClr val="FFFF00"/>
                </a:solidFill>
              </a:rPr>
              <a:t>Meta 2.2: </a:t>
            </a:r>
            <a:r>
              <a:rPr lang="pt-BR" sz="2200" dirty="0">
                <a:solidFill>
                  <a:srgbClr val="FFFF00"/>
                </a:solidFill>
              </a:rPr>
              <a:t>Realizar monitoramento de crescimento em 100% das crianças cadastradas na área de abrangência da UBS. </a:t>
            </a:r>
            <a:endParaRPr lang="es-ES" sz="22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dirty="0" smtClean="0">
                <a:solidFill>
                  <a:srgbClr val="FFFF00"/>
                </a:solidFill>
              </a:rPr>
              <a:t>1º mês </a:t>
            </a:r>
            <a:r>
              <a:rPr lang="pt-BR" sz="2200" dirty="0">
                <a:solidFill>
                  <a:srgbClr val="FFFF00"/>
                </a:solidFill>
              </a:rPr>
              <a:t>76 crianças </a:t>
            </a: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dirty="0" smtClean="0">
                <a:solidFill>
                  <a:srgbClr val="FFFF00"/>
                </a:solidFill>
              </a:rPr>
              <a:t>2º mês 159 </a:t>
            </a:r>
            <a:r>
              <a:rPr lang="pt-BR" sz="2200" dirty="0">
                <a:solidFill>
                  <a:srgbClr val="FFFF00"/>
                </a:solidFill>
              </a:rPr>
              <a:t>crianças </a:t>
            </a: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dirty="0" smtClean="0">
                <a:solidFill>
                  <a:srgbClr val="FFFF00"/>
                </a:solidFill>
              </a:rPr>
              <a:t>3º mês </a:t>
            </a:r>
            <a:r>
              <a:rPr lang="pt-BR" sz="2200" dirty="0">
                <a:solidFill>
                  <a:srgbClr val="FFFF00"/>
                </a:solidFill>
              </a:rPr>
              <a:t>248 </a:t>
            </a:r>
            <a:r>
              <a:rPr lang="pt-BR" sz="2200" dirty="0" smtClean="0">
                <a:solidFill>
                  <a:srgbClr val="FFFF00"/>
                </a:solidFill>
              </a:rPr>
              <a:t>crianças.</a:t>
            </a:r>
          </a:p>
          <a:p>
            <a:pPr marL="0" indent="0" algn="just">
              <a:buNone/>
            </a:pPr>
            <a:endParaRPr lang="pt-BR" sz="2200" dirty="0" smtClean="0">
              <a:solidFill>
                <a:srgbClr val="FFFF00"/>
              </a:solidFill>
            </a:endParaRPr>
          </a:p>
          <a:p>
            <a:pPr algn="just"/>
            <a:r>
              <a:rPr lang="pt-BR" sz="2200" b="1" dirty="0">
                <a:solidFill>
                  <a:srgbClr val="FFFF00"/>
                </a:solidFill>
              </a:rPr>
              <a:t>Meta 2.3: </a:t>
            </a:r>
            <a:r>
              <a:rPr lang="pt-BR" sz="2200" dirty="0">
                <a:solidFill>
                  <a:srgbClr val="FFFF00"/>
                </a:solidFill>
              </a:rPr>
              <a:t>Monitorar 100% das crianças com déficit de peso. </a:t>
            </a:r>
            <a:endParaRPr lang="es-ES" sz="22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dirty="0" smtClean="0">
                <a:solidFill>
                  <a:srgbClr val="FFFF00"/>
                </a:solidFill>
              </a:rPr>
              <a:t>1º mês </a:t>
            </a:r>
            <a:r>
              <a:rPr lang="pt-BR" sz="2200" dirty="0">
                <a:solidFill>
                  <a:srgbClr val="FFFF00"/>
                </a:solidFill>
              </a:rPr>
              <a:t>da intervenção uma criança, do sexo feminino, com idade de 14 meses foi diagnosticada com déficit de </a:t>
            </a:r>
            <a:r>
              <a:rPr lang="pt-BR" sz="2200" dirty="0" smtClean="0">
                <a:solidFill>
                  <a:srgbClr val="FFFF00"/>
                </a:solidFill>
              </a:rPr>
              <a:t>peso;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rgbClr val="FFFF00"/>
                </a:solidFill>
              </a:rPr>
              <a:t>2º </a:t>
            </a:r>
            <a:r>
              <a:rPr lang="pt-BR" sz="2200" dirty="0">
                <a:solidFill>
                  <a:srgbClr val="FFFF00"/>
                </a:solidFill>
              </a:rPr>
              <a:t>mês, uma criança do sexo masculino, com idade de 16 meses também foi diagnosticada com déficit de </a:t>
            </a:r>
            <a:r>
              <a:rPr lang="pt-BR" sz="2200" dirty="0" smtClean="0">
                <a:solidFill>
                  <a:srgbClr val="FFFF00"/>
                </a:solidFill>
              </a:rPr>
              <a:t>peso; 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rgbClr val="FFFF00"/>
                </a:solidFill>
              </a:rPr>
              <a:t>3º mês </a:t>
            </a:r>
            <a:r>
              <a:rPr lang="pt-BR" sz="2200" dirty="0">
                <a:solidFill>
                  <a:srgbClr val="FFFF00"/>
                </a:solidFill>
              </a:rPr>
              <a:t>nenhuma criança que participou da puericultura foi identificada com déficit de peso, assim, o total de crianças que apresentaram déficit de peso durante o período de intervenção é </a:t>
            </a:r>
            <a:r>
              <a:rPr lang="pt-BR" sz="2200" dirty="0" smtClean="0">
                <a:solidFill>
                  <a:srgbClr val="FFFF00"/>
                </a:solidFill>
              </a:rPr>
              <a:t>de 02</a:t>
            </a:r>
          </a:p>
          <a:p>
            <a:pPr marL="0" indent="0" algn="just">
              <a:buNone/>
            </a:pP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1643</Words>
  <Application>Microsoft Office PowerPoint</Application>
  <PresentationFormat>Apresentação na tela (4:3)</PresentationFormat>
  <Paragraphs>131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de Office</vt:lpstr>
      <vt:lpstr>UNIVERSIDADE ABERTA DO SUS UNIVERSIDADE FEDERAL DE PELOTAS Especialização em Saúde da Família Modalidade à Distância</vt:lpstr>
      <vt:lpstr>O Municipio de Arvorezinha</vt:lpstr>
      <vt:lpstr>UBS Nossa Senhora das Graças</vt:lpstr>
      <vt:lpstr>Situação da ação programática antes da intervenção</vt:lpstr>
      <vt:lpstr>Objetivo</vt:lpstr>
      <vt:lpstr>Ações</vt:lpstr>
      <vt:lpstr>Apresentação do PowerPoint</vt:lpstr>
      <vt:lpstr>Objetivos, Metas e Resultados</vt:lpstr>
      <vt:lpstr>Apresentação do PowerPoint</vt:lpstr>
      <vt:lpstr>Apresentação do PowerPoint</vt:lpstr>
      <vt:lpstr>Figura: Gráfico da proporção de crianças com vacinação em dia para a idade na unidade de saúde Nossa Senhora das Graças, 2015</vt:lpstr>
      <vt:lpstr>Apresentação do PowerPoint</vt:lpstr>
      <vt:lpstr>Apresentação do PowerPoint</vt:lpstr>
      <vt:lpstr>Figura: Gráfico da proporção de crianças entre 6 e 72 meses com avaliação de necessidade de atendimento odontológico na unidade se saúde Nossa Senhora das Graças, 2015.</vt:lpstr>
      <vt:lpstr>Figura: Gráfico da proporção de crianças de 6 a 72 meses com primeira consulta odontológica na unidade de saúde Nossa Senhora das Graças, 2015. Fonte: Planilha de coleta de dados..</vt:lpstr>
      <vt:lpstr>Apresentação do PowerPoint</vt:lpstr>
      <vt:lpstr>Objetivo 4: Melhorar o registro das informações Meta 4.1: Manter registro na ficha de acompanhamento/espelho de 100% das crianças cadastradas no Programa Saúde da Criança.  No que diz respeito à proporção de crianças com registro atualizado, também atingimos o percentual de 100%.  1º mês 76 crianças; 2º mês 159 crianças; 3º mês 248 crianças com registro atualizado.  O que foi possível pela disponibilidade da equipe em preencher todos os registros necessários ao acompanhamento da criança nas diversas modalidades de atendimento a que foram submetidas na unidade de saúde, desde a avaliação e orientação nutricional de acordo com a demanda, como as avaliações odontológicas, a vacinação as medidas antropométricas, todos os registros foram favorecidos pela utilização das fichas espelho utilizadas.</vt:lpstr>
      <vt:lpstr>Apresentação do PowerPoint</vt:lpstr>
      <vt:lpstr>Apresentação do PowerPoint</vt:lpstr>
      <vt:lpstr>Discussão</vt:lpstr>
      <vt:lpstr>Discussão</vt:lpstr>
      <vt:lpstr>Discussão</vt:lpstr>
      <vt:lpstr>Discussão</vt:lpstr>
      <vt:lpstr>Reflexão crítica sobre seu processo pessoal de aprendizagem </vt:lpstr>
      <vt:lpstr>OBRIGADO!!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à Distância</dc:title>
  <dc:creator>Saùde</dc:creator>
  <cp:lastModifiedBy>BRANT</cp:lastModifiedBy>
  <cp:revision>86</cp:revision>
  <dcterms:created xsi:type="dcterms:W3CDTF">2015-09-13T23:13:54Z</dcterms:created>
  <dcterms:modified xsi:type="dcterms:W3CDTF">2016-03-22T03:01:24Z</dcterms:modified>
</cp:coreProperties>
</file>